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5"/>
  </p:notesMasterIdLst>
  <p:handoutMasterIdLst>
    <p:handoutMasterId r:id="rId16"/>
  </p:handoutMasterIdLst>
  <p:sldIdLst>
    <p:sldId id="435" r:id="rId5"/>
    <p:sldId id="467" r:id="rId6"/>
    <p:sldId id="470" r:id="rId7"/>
    <p:sldId id="475" r:id="rId8"/>
    <p:sldId id="478" r:id="rId9"/>
    <p:sldId id="479" r:id="rId10"/>
    <p:sldId id="473" r:id="rId11"/>
    <p:sldId id="474" r:id="rId12"/>
    <p:sldId id="468" r:id="rId13"/>
    <p:sldId id="476" r:id="rId14"/>
  </p:sldIdLst>
  <p:sldSz cx="24382413" cy="13716000"/>
  <p:notesSz cx="6858000" cy="9144000"/>
  <p:embeddedFontLst>
    <p:embeddedFont>
      <p:font typeface="Bitter" pitchFamily="2" charset="77"/>
      <p:regular r:id=""/>
      <p:bold r:id=""/>
      <p:italic r:id=""/>
      <p:boldItalic r:id=""/>
    </p:embeddedFont>
    <p:embeddedFont>
      <p:font typeface="Bitter SemiBold" pitchFamily="2" charset="77"/>
      <p:regular r:id=""/>
      <p:bold r:id=""/>
      <p:italic r:id=""/>
      <p:boldItalic r:id=""/>
    </p:embeddedFont>
    <p:embeddedFont>
      <p:font typeface="Rubik" pitchFamily="2" charset="-79"/>
      <p:regular r:id=""/>
      <p:bold r:id=""/>
      <p:italic r:id=""/>
      <p:boldItalic r:id=""/>
    </p:embeddedFont>
    <p:embeddedFont>
      <p:font typeface="Rubik Medium" pitchFamily="2" charset="-79"/>
      <p:regular r:id=""/>
      <p:italic r:id=""/>
    </p:embeddedFont>
    <p:embeddedFont>
      <p:font typeface="Rubik SemiBold" pitchFamily="2" charset="-79"/>
      <p:regular r:id=""/>
      <p:bold r:id=""/>
      <p:italic r:id=""/>
      <p:boldItalic r:id=""/>
    </p:embeddedFont>
  </p:embeddedFontLst>
  <p:custDataLst>
    <p:tags r:id="rId1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13" autoAdjust="0"/>
    <p:restoredTop sz="94471" autoAdjust="0"/>
  </p:normalViewPr>
  <p:slideViewPr>
    <p:cSldViewPr snapToGrid="0">
      <p:cViewPr>
        <p:scale>
          <a:sx n="58" d="100"/>
          <a:sy n="58" d="100"/>
        </p:scale>
        <p:origin x="5688" y="3176"/>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03/02/2026</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03/02/2026</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7845-FB53-21EE-3EFF-55A4677E3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CADC9-DAB0-109D-43E7-D41A5595D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020DA-EC5D-A2A0-7A5C-0595C8F8439D}"/>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2F4045EC-AE1E-2A74-C681-5110AD29C418}"/>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984248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EB6C0-8ADB-2B04-4A5F-F91C943D2E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AF5C0-5E2B-0AE1-E5E9-7FEEE4A17B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2D8E5-5A09-858B-BD39-59A3E1B2F975}"/>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92C7E18B-4E12-8472-37A8-F30EE4BFECCA}"/>
              </a:ext>
            </a:extLst>
          </p:cNvPr>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4196585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128AF-23B0-5AB5-2E46-EC83B86D9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E7F02-47FF-1886-3CA4-E62F7C944B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ED8D6-0442-08B7-6C7D-E59ABF4B1266}"/>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69CE9162-1474-41BE-A32C-0F1EE5EA6FEE}"/>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3928237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4AFFF-437C-9E82-7EC4-907AE20C5B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7EED0-9E36-0E34-90DE-AFDE3B194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60A1D2-D307-DFE3-6A5E-F826F3922E56}"/>
              </a:ext>
            </a:extLst>
          </p:cNvPr>
          <p:cNvSpPr>
            <a:spLocks noGrp="1"/>
          </p:cNvSpPr>
          <p:nvPr>
            <p:ph type="body" idx="1"/>
          </p:nvPr>
        </p:nvSpPr>
        <p:spPr/>
        <p:txBody>
          <a:bodyPr/>
          <a:lstStyle/>
          <a:p>
            <a:r>
              <a:rPr lang="en-GB" dirty="0"/>
              <a:t>z</a:t>
            </a:r>
          </a:p>
        </p:txBody>
      </p:sp>
      <p:sp>
        <p:nvSpPr>
          <p:cNvPr id="4" name="Slide Number Placeholder 3">
            <a:extLst>
              <a:ext uri="{FF2B5EF4-FFF2-40B4-BE49-F238E27FC236}">
                <a16:creationId xmlns:a16="http://schemas.microsoft.com/office/drawing/2014/main" id="{9CEC9CA4-B2A9-8A97-48DC-5E00BA8E5C8B}"/>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415223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453305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9</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2/3/26</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2/3/26</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2/3/26</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2/3/26</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2/3/26</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2/3/26</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2/3/26</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2/3/26</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hosted-portal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gbif.org/hosted-portals" TargetMode="Externa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hyperlink" Target="https://www.gbif.org/composition/1aKAxGBtIAQwiEBzUjz9q6/"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gbif.org/hosted-portals" TargetMode="External"/><Relationship Id="rId4" Type="http://schemas.openxmlformats.org/officeDocument/2006/relationships/hyperlink" Target="https://www.gbif.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bif.org/hosted-portals"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gbif/hosted-portal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www.gbif.org/hosted-portal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gbif.org/terms/hosted-portal/service-agreement"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www.gbif.org/hosted-portal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gbif.org/article/49Ulh5tfiJyqifDpCKvtPO"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www.gbif.org/hosted-portals" TargetMode="External"/><Relationship Id="rId4" Type="http://schemas.openxmlformats.org/officeDocument/2006/relationships/hyperlink" Target="https://www.gbif.org/composition/7zgSnALNuD1OvzanAUPG4z"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redbioma.org/" TargetMode="External"/><Relationship Id="rId3" Type="http://schemas.openxmlformats.org/officeDocument/2006/relationships/image" Target="../media/image15.emf"/><Relationship Id="rId7" Type="http://schemas.openxmlformats.org/officeDocument/2006/relationships/hyperlink" Target="https://pbif.sprep.org/"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hyperlink" Target="https://swissnatcoll.ch/" TargetMode="External"/><Relationship Id="rId11" Type="http://schemas.openxmlformats.org/officeDocument/2006/relationships/hyperlink" Target="https://www.gbif.org/hosted-portals" TargetMode="External"/><Relationship Id="rId5" Type="http://schemas.openxmlformats.org/officeDocument/2006/relationships/hyperlink" Target="https://biodiversidad.ar/" TargetMode="External"/><Relationship Id="rId10" Type="http://schemas.openxmlformats.org/officeDocument/2006/relationships/image" Target="../media/image18.emf"/><Relationship Id="rId4" Type="http://schemas.openxmlformats.org/officeDocument/2006/relationships/image" Target="../media/image16.emf"/><Relationship Id="rId9"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hyperlink" Target="https://www.gbif.org/article/49Ulh5tfiJyqifDpCKvtPO" TargetMode="External"/><Relationship Id="rId7" Type="http://schemas.openxmlformats.org/officeDocument/2006/relationships/hyperlink" Target="https://www.gbif.org/hosted-portals" TargetMode="External"/><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www.gbif.org/composition/7zgSnALNuD1OvzanAUPG4z/hosted-portals-application-for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hyperlink" Target="https://www.gbif.org/terms/hosted-portal/service-agreement" TargetMode="External"/><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www.gbif.org/terms/hosted-portal/data-processor" TargetMode="External"/><Relationship Id="rId11" Type="http://schemas.openxmlformats.org/officeDocument/2006/relationships/hyperlink" Target="https://www.gbif.org/hosted-portals" TargetMode="External"/><Relationship Id="rId5" Type="http://schemas.openxmlformats.org/officeDocument/2006/relationships/hyperlink" Target="https://www.gbif.org/terms/data-user" TargetMode="External"/><Relationship Id="rId10" Type="http://schemas.openxmlformats.org/officeDocument/2006/relationships/image" Target="../media/image24.emf"/><Relationship Id="rId4" Type="http://schemas.openxmlformats.org/officeDocument/2006/relationships/hyperlink" Target="https://www.gbif.org/article/49Ulh5tfiJyqifDpCKvtPO" TargetMode="External"/><Relationship Id="rId9"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5000"/>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GB" sz="9600" b="1" dirty="0">
                <a:solidFill>
                  <a:schemeClr val="tx1">
                    <a:lumMod val="75000"/>
                    <a:lumOff val="25000"/>
                  </a:schemeClr>
                </a:solidFill>
                <a:latin typeface="Bitter" pitchFamily="2" charset="77"/>
              </a:rPr>
              <a:t>Hosted </a:t>
            </a:r>
          </a:p>
          <a:p>
            <a:pPr algn="ctr">
              <a:lnSpc>
                <a:spcPct val="100000"/>
              </a:lnSpc>
              <a:spcBef>
                <a:spcPts val="0"/>
              </a:spcBef>
            </a:pPr>
            <a:r>
              <a:rPr lang="en-GB" sz="9600" b="1" dirty="0">
                <a:solidFill>
                  <a:schemeClr val="tx1">
                    <a:lumMod val="75000"/>
                    <a:lumOff val="25000"/>
                  </a:schemeClr>
                </a:solidFill>
                <a:latin typeface="Bitter" pitchFamily="2" charset="77"/>
              </a:rPr>
              <a:t>Portals</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gbif.org/hosted-portals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5" name="Picture 4" descr="A screenshot of a computer game&#10;&#10;AI-generated content may be incorrect.">
            <a:extLst>
              <a:ext uri="{FF2B5EF4-FFF2-40B4-BE49-F238E27FC236}">
                <a16:creationId xmlns:a16="http://schemas.microsoft.com/office/drawing/2014/main" id="{94AD436F-2172-3796-1367-F7D9E72B6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4309" y="2536825"/>
            <a:ext cx="13994282" cy="8343820"/>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lstStyle/>
          <a:p>
            <a:r>
              <a:rPr lang="en-GB" dirty="0"/>
              <a:t>Hosted Portals programme</a:t>
            </a:r>
            <a:endParaRPr lang="en-DK" dirty="0"/>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a:t>Learn more!</a:t>
            </a:r>
            <a:endParaRPr lang="en-DK" sz="4800" dirty="0"/>
          </a:p>
        </p:txBody>
      </p:sp>
      <p:pic>
        <p:nvPicPr>
          <p:cNvPr id="8" name="Picture 7">
            <a:extLst>
              <a:ext uri="{FF2B5EF4-FFF2-40B4-BE49-F238E27FC236}">
                <a16:creationId xmlns:a16="http://schemas.microsoft.com/office/drawing/2014/main" id="{0AECC7D6-35DF-E543-3406-B33C92FBB51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065250" y="3521075"/>
            <a:ext cx="7772399" cy="7772399"/>
          </a:xfrm>
          <a:prstGeom prst="rect">
            <a:avLst/>
          </a:prstGeom>
        </p:spPr>
      </p:pic>
      <p:sp>
        <p:nvSpPr>
          <p:cNvPr id="6" name="Text Placeholder 3">
            <a:extLst>
              <a:ext uri="{FF2B5EF4-FFF2-40B4-BE49-F238E27FC236}">
                <a16:creationId xmlns:a16="http://schemas.microsoft.com/office/drawing/2014/main" id="{06596FCA-208C-493D-42CD-6E6019F8DD3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5"/>
              </a:rPr>
              <a:t>gbif.org/hosted-portals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48550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dirty="0"/>
              <a:t>Hosted Portals programme</a:t>
            </a:r>
            <a:endParaRPr lang="en-DK" dirty="0"/>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a:xfrm>
            <a:off x="3514725" y="3257550"/>
            <a:ext cx="17318037" cy="8297863"/>
          </a:xfrm>
        </p:spPr>
        <p:txBody>
          <a:bodyPr>
            <a:normAutofit fontScale="92500"/>
          </a:bodyPr>
          <a:lstStyle/>
          <a:p>
            <a:r>
              <a:rPr lang="en-US" dirty="0">
                <a:hlinkClick r:id="rId3"/>
              </a:rPr>
              <a:t>Participant nodes</a:t>
            </a:r>
            <a:r>
              <a:rPr lang="en-US" dirty="0"/>
              <a:t> play an essential role in promoting the use of biodiversity data mobilized by the GBIF network. To further support their engagement across national, institutional, regional and thematic levels, the GBIF Secretariat has developed a fully hosted service that provides simple, customizable biodiversity data portals to GBIF Participant nodes and their partners.</a:t>
            </a:r>
          </a:p>
          <a:p>
            <a:r>
              <a:rPr lang="en-US" dirty="0"/>
              <a:t>Each hosted portal is a simple website hosted and maintained on the GBIF infrastructure. The </a:t>
            </a:r>
            <a:r>
              <a:rPr lang="en-US" dirty="0" err="1"/>
              <a:t>programme</a:t>
            </a:r>
            <a:r>
              <a:rPr lang="en-US" dirty="0"/>
              <a:t> complements other tools available through the network by lowering the technical threshold for maintaining a branded web presence displaying a targeted subset of the data and information already available through </a:t>
            </a:r>
            <a:r>
              <a:rPr lang="en-US" dirty="0">
                <a:hlinkClick r:id="rId4"/>
              </a:rPr>
              <a:t>GBIF.org</a:t>
            </a:r>
            <a:r>
              <a:rPr lang="en-US" dirty="0"/>
              <a:t>.</a:t>
            </a:r>
          </a:p>
        </p:txBody>
      </p:sp>
      <p:sp>
        <p:nvSpPr>
          <p:cNvPr id="4" name="Text Placeholder 3">
            <a:extLst>
              <a:ext uri="{FF2B5EF4-FFF2-40B4-BE49-F238E27FC236}">
                <a16:creationId xmlns:a16="http://schemas.microsoft.com/office/drawing/2014/main" id="{1E317095-EC95-9404-8FC9-E46388D8793A}"/>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5"/>
              </a:rPr>
              <a:t>gbif.org/hosted-portals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95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GB" dirty="0"/>
              <a:t>Hosted Portals programme</a:t>
            </a:r>
            <a:endParaRPr lang="en-DK" dirty="0"/>
          </a:p>
        </p:txBody>
      </p:sp>
      <p:sp>
        <p:nvSpPr>
          <p:cNvPr id="2" name="Text Placeholder 3">
            <a:extLst>
              <a:ext uri="{FF2B5EF4-FFF2-40B4-BE49-F238E27FC236}">
                <a16:creationId xmlns:a16="http://schemas.microsoft.com/office/drawing/2014/main" id="{6AAD34DA-2B9A-A798-A2E5-52E4DE0CB9F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2"/>
              </a:rPr>
              <a:t>gbif.org/hosted-portals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4" name="Picture 3" descr="A black background with white objects&#10;&#10;AI-generated content may be incorrect.">
            <a:extLst>
              <a:ext uri="{FF2B5EF4-FFF2-40B4-BE49-F238E27FC236}">
                <a16:creationId xmlns:a16="http://schemas.microsoft.com/office/drawing/2014/main" id="{4C4129AB-368C-33FA-88FE-B273406D4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281" y="5455048"/>
            <a:ext cx="14409566" cy="4657975"/>
          </a:xfrm>
          <a:prstGeom prst="rect">
            <a:avLst/>
          </a:prstGeom>
        </p:spPr>
      </p:pic>
      <p:sp>
        <p:nvSpPr>
          <p:cNvPr id="7" name="TextBox 6">
            <a:extLst>
              <a:ext uri="{FF2B5EF4-FFF2-40B4-BE49-F238E27FC236}">
                <a16:creationId xmlns:a16="http://schemas.microsoft.com/office/drawing/2014/main" id="{6EA2DFBC-46B1-998A-2514-0709062AD6E5}"/>
              </a:ext>
            </a:extLst>
          </p:cNvPr>
          <p:cNvSpPr txBox="1"/>
          <p:nvPr/>
        </p:nvSpPr>
        <p:spPr>
          <a:xfrm>
            <a:off x="3325539" y="8450317"/>
            <a:ext cx="4792717" cy="707886"/>
          </a:xfrm>
          <a:prstGeom prst="rect">
            <a:avLst/>
          </a:prstGeom>
          <a:noFill/>
        </p:spPr>
        <p:txBody>
          <a:bodyPr wrap="square" rtlCol="0">
            <a:spAutoFit/>
          </a:bodyPr>
          <a:lstStyle/>
          <a:p>
            <a:pPr algn="ctr"/>
            <a:r>
              <a:rPr lang="en-US" sz="4000" dirty="0"/>
              <a:t>Application</a:t>
            </a:r>
          </a:p>
        </p:txBody>
      </p:sp>
      <p:sp>
        <p:nvSpPr>
          <p:cNvPr id="8" name="TextBox 7">
            <a:extLst>
              <a:ext uri="{FF2B5EF4-FFF2-40B4-BE49-F238E27FC236}">
                <a16:creationId xmlns:a16="http://schemas.microsoft.com/office/drawing/2014/main" id="{A9F15C5C-C7E1-DD94-EC2E-BE071693FD75}"/>
              </a:ext>
            </a:extLst>
          </p:cNvPr>
          <p:cNvSpPr txBox="1"/>
          <p:nvPr/>
        </p:nvSpPr>
        <p:spPr>
          <a:xfrm>
            <a:off x="9092344" y="10487487"/>
            <a:ext cx="6196833" cy="707886"/>
          </a:xfrm>
          <a:prstGeom prst="rect">
            <a:avLst/>
          </a:prstGeom>
          <a:noFill/>
        </p:spPr>
        <p:txBody>
          <a:bodyPr wrap="square" rtlCol="0">
            <a:spAutoFit/>
          </a:bodyPr>
          <a:lstStyle/>
          <a:p>
            <a:pPr algn="ctr"/>
            <a:r>
              <a:rPr lang="en-US" sz="4000" dirty="0"/>
              <a:t>Review and selection</a:t>
            </a:r>
          </a:p>
        </p:txBody>
      </p:sp>
      <p:sp>
        <p:nvSpPr>
          <p:cNvPr id="10" name="TextBox 9">
            <a:extLst>
              <a:ext uri="{FF2B5EF4-FFF2-40B4-BE49-F238E27FC236}">
                <a16:creationId xmlns:a16="http://schemas.microsoft.com/office/drawing/2014/main" id="{8B2AD239-2A87-5E35-3833-70DF8F1C57C3}"/>
              </a:ext>
            </a:extLst>
          </p:cNvPr>
          <p:cNvSpPr txBox="1"/>
          <p:nvPr/>
        </p:nvSpPr>
        <p:spPr>
          <a:xfrm>
            <a:off x="17325319" y="8450317"/>
            <a:ext cx="4792717" cy="707886"/>
          </a:xfrm>
          <a:prstGeom prst="rect">
            <a:avLst/>
          </a:prstGeom>
          <a:noFill/>
        </p:spPr>
        <p:txBody>
          <a:bodyPr wrap="square" rtlCol="0">
            <a:spAutoFit/>
          </a:bodyPr>
          <a:lstStyle/>
          <a:p>
            <a:pPr algn="ctr"/>
            <a:r>
              <a:rPr lang="en-US" sz="4000" dirty="0"/>
              <a:t>Participation</a:t>
            </a:r>
          </a:p>
        </p:txBody>
      </p:sp>
      <p:sp>
        <p:nvSpPr>
          <p:cNvPr id="11" name="TextBox 10">
            <a:extLst>
              <a:ext uri="{FF2B5EF4-FFF2-40B4-BE49-F238E27FC236}">
                <a16:creationId xmlns:a16="http://schemas.microsoft.com/office/drawing/2014/main" id="{0868DD5F-1333-1293-E733-AFAE890854F5}"/>
              </a:ext>
            </a:extLst>
          </p:cNvPr>
          <p:cNvSpPr txBox="1"/>
          <p:nvPr/>
        </p:nvSpPr>
        <p:spPr>
          <a:xfrm>
            <a:off x="6883483" y="4000317"/>
            <a:ext cx="10614553" cy="1938992"/>
          </a:xfrm>
          <a:prstGeom prst="rect">
            <a:avLst/>
          </a:prstGeom>
          <a:noFill/>
        </p:spPr>
        <p:txBody>
          <a:bodyPr wrap="square" rtlCol="0">
            <a:spAutoFit/>
          </a:bodyPr>
          <a:lstStyle/>
          <a:p>
            <a:pPr algn="ctr"/>
            <a:r>
              <a:rPr lang="en-US" sz="6000" b="1" i="1" dirty="0">
                <a:latin typeface="Rubik" pitchFamily="2" charset="-79"/>
                <a:cs typeface="Rubik" pitchFamily="2" charset="-79"/>
              </a:rPr>
              <a:t>Applications are</a:t>
            </a:r>
          </a:p>
          <a:p>
            <a:pPr algn="ctr"/>
            <a:r>
              <a:rPr lang="en-US" sz="6000" b="1" i="1" dirty="0">
                <a:latin typeface="Rubik" pitchFamily="2" charset="-79"/>
                <a:cs typeface="Rubik" pitchFamily="2" charset="-79"/>
              </a:rPr>
              <a:t>Welcome anytime</a:t>
            </a: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95000"/>
          </a:schemeClr>
        </a:solidFill>
        <a:effectLst/>
      </p:bgPr>
    </p:bg>
    <p:spTree>
      <p:nvGrpSpPr>
        <p:cNvPr id="1" name="">
          <a:extLst>
            <a:ext uri="{FF2B5EF4-FFF2-40B4-BE49-F238E27FC236}">
              <a16:creationId xmlns:a16="http://schemas.microsoft.com/office/drawing/2014/main" id="{55B6A201-1A9B-8B0F-F7B7-6C0CBA35E8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8F6008-1013-CEED-EFE1-38E2537D8474}"/>
              </a:ext>
            </a:extLst>
          </p:cNvPr>
          <p:cNvSpPr>
            <a:spLocks noGrp="1"/>
          </p:cNvSpPr>
          <p:nvPr>
            <p:ph type="title"/>
          </p:nvPr>
        </p:nvSpPr>
        <p:spPr/>
        <p:txBody>
          <a:bodyPr>
            <a:normAutofit/>
          </a:bodyPr>
          <a:lstStyle/>
          <a:p>
            <a:r>
              <a:rPr lang="en-GB" dirty="0"/>
              <a:t>What is a hosted portal?</a:t>
            </a:r>
            <a:endParaRPr lang="en-DK" dirty="0"/>
          </a:p>
        </p:txBody>
      </p:sp>
      <p:sp>
        <p:nvSpPr>
          <p:cNvPr id="8" name="Text Placeholder 7">
            <a:extLst>
              <a:ext uri="{FF2B5EF4-FFF2-40B4-BE49-F238E27FC236}">
                <a16:creationId xmlns:a16="http://schemas.microsoft.com/office/drawing/2014/main" id="{847EE2D9-C6D9-4941-0FC3-6DC6F9756A7B}"/>
              </a:ext>
            </a:extLst>
          </p:cNvPr>
          <p:cNvSpPr>
            <a:spLocks noGrp="1"/>
          </p:cNvSpPr>
          <p:nvPr>
            <p:ph type="body" sz="quarter" idx="14"/>
          </p:nvPr>
        </p:nvSpPr>
        <p:spPr>
          <a:xfrm>
            <a:off x="2109788" y="3257550"/>
            <a:ext cx="8640762" cy="8297863"/>
          </a:xfrm>
        </p:spPr>
        <p:txBody>
          <a:bodyPr>
            <a:normAutofit/>
          </a:bodyPr>
          <a:lstStyle/>
          <a:p>
            <a:r>
              <a:rPr lang="en-US" sz="3200" dirty="0">
                <a:latin typeface="Rubik Medium" pitchFamily="2" charset="-79"/>
                <a:cs typeface="Rubik Medium" pitchFamily="2" charset="-79"/>
              </a:rPr>
              <a:t>A hosted portal is a simple, branded and fully customizable website that displays a targeted subset of GBIF-mediated data to support Participant nodes and their partners.</a:t>
            </a:r>
          </a:p>
          <a:p>
            <a:r>
              <a:rPr lang="en-US" sz="3200" dirty="0">
                <a:latin typeface="Rubik Medium" pitchFamily="2" charset="-79"/>
                <a:cs typeface="Rubik Medium" pitchFamily="2" charset="-79"/>
              </a:rPr>
              <a:t>This service is designed to support biodiversity data use and engagement at national, institutional, regional and thematic scales.</a:t>
            </a:r>
          </a:p>
          <a:p>
            <a:r>
              <a:rPr lang="en-US" sz="3200" dirty="0">
                <a:hlinkClick r:id="rId3"/>
              </a:rPr>
              <a:t>Explore the documentation</a:t>
            </a:r>
            <a:endParaRPr lang="en-US" sz="3200" dirty="0"/>
          </a:p>
        </p:txBody>
      </p:sp>
      <p:sp>
        <p:nvSpPr>
          <p:cNvPr id="6" name="Text Placeholder 3">
            <a:extLst>
              <a:ext uri="{FF2B5EF4-FFF2-40B4-BE49-F238E27FC236}">
                <a16:creationId xmlns:a16="http://schemas.microsoft.com/office/drawing/2014/main" id="{35AE036A-8C92-9E97-1F41-126D4BE53259}"/>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4"/>
              </a:rPr>
              <a:t>gbif.org/hosted-portals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9" name="Picture 8" descr="A bird on a branch with pineapple and a plant&#10;&#10;AI-generated content may be incorrect.">
            <a:extLst>
              <a:ext uri="{FF2B5EF4-FFF2-40B4-BE49-F238E27FC236}">
                <a16:creationId xmlns:a16="http://schemas.microsoft.com/office/drawing/2014/main" id="{63C22C6F-7625-0C0C-6EC5-E90F8FB285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31864" y="3866161"/>
            <a:ext cx="7772400" cy="7082227"/>
          </a:xfrm>
          <a:prstGeom prst="rect">
            <a:avLst/>
          </a:prstGeom>
        </p:spPr>
      </p:pic>
    </p:spTree>
    <p:extLst>
      <p:ext uri="{BB962C8B-B14F-4D97-AF65-F5344CB8AC3E}">
        <p14:creationId xmlns:p14="http://schemas.microsoft.com/office/powerpoint/2010/main" val="3970953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95000"/>
          </a:schemeClr>
        </a:solidFill>
        <a:effectLst/>
      </p:bgPr>
    </p:bg>
    <p:spTree>
      <p:nvGrpSpPr>
        <p:cNvPr id="1" name="">
          <a:extLst>
            <a:ext uri="{FF2B5EF4-FFF2-40B4-BE49-F238E27FC236}">
              <a16:creationId xmlns:a16="http://schemas.microsoft.com/office/drawing/2014/main" id="{5457B5BD-DA6D-3EA3-EC9E-D66EFC61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23D0E2-DC26-0D9A-C67F-9BDD4B44C487}"/>
              </a:ext>
            </a:extLst>
          </p:cNvPr>
          <p:cNvSpPr>
            <a:spLocks noGrp="1"/>
          </p:cNvSpPr>
          <p:nvPr>
            <p:ph type="title"/>
          </p:nvPr>
        </p:nvSpPr>
        <p:spPr/>
        <p:txBody>
          <a:bodyPr>
            <a:normAutofit/>
          </a:bodyPr>
          <a:lstStyle/>
          <a:p>
            <a:r>
              <a:rPr lang="en-US" b="0" dirty="0"/>
              <a:t>Who is it for?</a:t>
            </a:r>
            <a:endParaRPr lang="en-DK" dirty="0"/>
          </a:p>
        </p:txBody>
      </p:sp>
      <p:sp>
        <p:nvSpPr>
          <p:cNvPr id="8" name="Text Placeholder 7">
            <a:extLst>
              <a:ext uri="{FF2B5EF4-FFF2-40B4-BE49-F238E27FC236}">
                <a16:creationId xmlns:a16="http://schemas.microsoft.com/office/drawing/2014/main" id="{734BFFB8-52B7-A8FC-5D5F-0C45C91D9067}"/>
              </a:ext>
            </a:extLst>
          </p:cNvPr>
          <p:cNvSpPr>
            <a:spLocks noGrp="1"/>
          </p:cNvSpPr>
          <p:nvPr>
            <p:ph type="body" sz="quarter" idx="14"/>
          </p:nvPr>
        </p:nvSpPr>
        <p:spPr>
          <a:xfrm>
            <a:off x="2109788" y="3257550"/>
            <a:ext cx="8640762" cy="8297863"/>
          </a:xfrm>
        </p:spPr>
        <p:txBody>
          <a:bodyPr>
            <a:normAutofit/>
          </a:bodyPr>
          <a:lstStyle/>
          <a:p>
            <a:r>
              <a:rPr lang="en-US" sz="3200" dirty="0"/>
              <a:t>A hosted portal can benefit Participant nodes and publishers that need a simple yet fully functional data portal.</a:t>
            </a:r>
          </a:p>
          <a:p>
            <a:r>
              <a:rPr lang="en-US" sz="3200" dirty="0"/>
              <a:t>By lowering the technical demands for delivering biodiversity data, hosted portals can enable a focus on other critical activities like data management and community engagement.</a:t>
            </a:r>
          </a:p>
          <a:p>
            <a:r>
              <a:rPr lang="en-US" sz="3200" dirty="0">
                <a:hlinkClick r:id="rId3"/>
              </a:rPr>
              <a:t>Read the terms and conditions</a:t>
            </a:r>
            <a:endParaRPr lang="en-US" sz="3200" dirty="0"/>
          </a:p>
        </p:txBody>
      </p:sp>
      <p:sp>
        <p:nvSpPr>
          <p:cNvPr id="6" name="Text Placeholder 3">
            <a:extLst>
              <a:ext uri="{FF2B5EF4-FFF2-40B4-BE49-F238E27FC236}">
                <a16:creationId xmlns:a16="http://schemas.microsoft.com/office/drawing/2014/main" id="{4983B5D2-40E1-0868-87B9-10586D3CC899}"/>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4"/>
              </a:rPr>
              <a:t>gbif.org/hosted-portals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5" name="Picture 4" descr="A person sitting at a desk with a lizard and a plant&#10;&#10;AI-generated content may be incorrect.">
            <a:extLst>
              <a:ext uri="{FF2B5EF4-FFF2-40B4-BE49-F238E27FC236}">
                <a16:creationId xmlns:a16="http://schemas.microsoft.com/office/drawing/2014/main" id="{73092378-CE85-8425-5F10-504C81421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5250" y="3157268"/>
            <a:ext cx="7772400" cy="8156501"/>
          </a:xfrm>
          <a:prstGeom prst="rect">
            <a:avLst/>
          </a:prstGeom>
        </p:spPr>
      </p:pic>
    </p:spTree>
    <p:extLst>
      <p:ext uri="{BB962C8B-B14F-4D97-AF65-F5344CB8AC3E}">
        <p14:creationId xmlns:p14="http://schemas.microsoft.com/office/powerpoint/2010/main" val="49507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95000"/>
          </a:schemeClr>
        </a:solidFill>
        <a:effectLst/>
      </p:bgPr>
    </p:bg>
    <p:spTree>
      <p:nvGrpSpPr>
        <p:cNvPr id="1" name="">
          <a:extLst>
            <a:ext uri="{FF2B5EF4-FFF2-40B4-BE49-F238E27FC236}">
              <a16:creationId xmlns:a16="http://schemas.microsoft.com/office/drawing/2014/main" id="{339F56C0-7A3D-82D2-9C1D-E41DB1DB2C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8CCBCC-FAD5-DEF8-8E09-1070AD288649}"/>
              </a:ext>
            </a:extLst>
          </p:cNvPr>
          <p:cNvSpPr>
            <a:spLocks noGrp="1"/>
          </p:cNvSpPr>
          <p:nvPr>
            <p:ph type="title"/>
          </p:nvPr>
        </p:nvSpPr>
        <p:spPr/>
        <p:txBody>
          <a:bodyPr>
            <a:normAutofit/>
          </a:bodyPr>
          <a:lstStyle/>
          <a:p>
            <a:r>
              <a:rPr lang="en-US" b="0" dirty="0"/>
              <a:t>How to apply</a:t>
            </a:r>
            <a:endParaRPr lang="en-DK" dirty="0"/>
          </a:p>
        </p:txBody>
      </p:sp>
      <p:sp>
        <p:nvSpPr>
          <p:cNvPr id="8" name="Text Placeholder 7">
            <a:extLst>
              <a:ext uri="{FF2B5EF4-FFF2-40B4-BE49-F238E27FC236}">
                <a16:creationId xmlns:a16="http://schemas.microsoft.com/office/drawing/2014/main" id="{AC032D4A-4D56-4DF1-369E-98A8C087067F}"/>
              </a:ext>
            </a:extLst>
          </p:cNvPr>
          <p:cNvSpPr>
            <a:spLocks noGrp="1"/>
          </p:cNvSpPr>
          <p:nvPr>
            <p:ph type="body" sz="quarter" idx="14"/>
          </p:nvPr>
        </p:nvSpPr>
        <p:spPr>
          <a:xfrm>
            <a:off x="2109788" y="3257550"/>
            <a:ext cx="8640762" cy="8297863"/>
          </a:xfrm>
        </p:spPr>
        <p:txBody>
          <a:bodyPr>
            <a:normAutofit/>
          </a:bodyPr>
          <a:lstStyle/>
          <a:p>
            <a:r>
              <a:rPr lang="en-US" sz="3200" dirty="0"/>
              <a:t>Participant nodes and their partner institutions can apply to participate in GBIF's hosted portal </a:t>
            </a:r>
            <a:r>
              <a:rPr lang="en-US" sz="3200" dirty="0" err="1"/>
              <a:t>programme</a:t>
            </a:r>
            <a:r>
              <a:rPr lang="en-US" sz="3200" dirty="0"/>
              <a:t> at any time.</a:t>
            </a:r>
          </a:p>
          <a:p>
            <a:r>
              <a:rPr lang="en-US" sz="3200" dirty="0">
                <a:hlinkClick r:id="rId3"/>
              </a:rPr>
              <a:t>Learn more about the application process</a:t>
            </a:r>
            <a:r>
              <a:rPr lang="en-US" sz="3200" dirty="0"/>
              <a:t>, then fill out and submit your application below to get started!</a:t>
            </a:r>
          </a:p>
          <a:p>
            <a:r>
              <a:rPr lang="en-US" sz="3200" dirty="0">
                <a:hlinkClick r:id="rId4"/>
              </a:rPr>
              <a:t>Fill out the application</a:t>
            </a:r>
            <a:endParaRPr lang="en-US" sz="3200" dirty="0"/>
          </a:p>
        </p:txBody>
      </p:sp>
      <p:sp>
        <p:nvSpPr>
          <p:cNvPr id="6" name="Text Placeholder 3">
            <a:extLst>
              <a:ext uri="{FF2B5EF4-FFF2-40B4-BE49-F238E27FC236}">
                <a16:creationId xmlns:a16="http://schemas.microsoft.com/office/drawing/2014/main" id="{CC4428A9-CB7C-2AF7-6168-5757428442D6}"/>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5"/>
              </a:rPr>
              <a:t>gbif.org/hosted-portals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9" name="Picture 8" descr="A bird flying over a palm leaf&#10;&#10;AI-generated content may be incorrect.">
            <a:extLst>
              <a:ext uri="{FF2B5EF4-FFF2-40B4-BE49-F238E27FC236}">
                <a16:creationId xmlns:a16="http://schemas.microsoft.com/office/drawing/2014/main" id="{DA21EDE8-3678-8B02-38E5-6CC04A12E0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65250" y="3463330"/>
            <a:ext cx="7772400" cy="7887888"/>
          </a:xfrm>
          <a:prstGeom prst="rect">
            <a:avLst/>
          </a:prstGeom>
        </p:spPr>
      </p:pic>
    </p:spTree>
    <p:extLst>
      <p:ext uri="{BB962C8B-B14F-4D97-AF65-F5344CB8AC3E}">
        <p14:creationId xmlns:p14="http://schemas.microsoft.com/office/powerpoint/2010/main" val="201904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F58CB-CD2F-AFB6-B447-0B051220F0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47F698-C968-8A90-A23E-376ACAE18886}"/>
              </a:ext>
            </a:extLst>
          </p:cNvPr>
          <p:cNvSpPr>
            <a:spLocks noGrp="1"/>
          </p:cNvSpPr>
          <p:nvPr>
            <p:ph type="title"/>
          </p:nvPr>
        </p:nvSpPr>
        <p:spPr/>
        <p:txBody>
          <a:bodyPr>
            <a:normAutofit/>
          </a:bodyPr>
          <a:lstStyle/>
          <a:p>
            <a:r>
              <a:rPr lang="en-GB" b="0" dirty="0"/>
              <a:t>Featured hosted portals</a:t>
            </a:r>
          </a:p>
        </p:txBody>
      </p:sp>
      <p:pic>
        <p:nvPicPr>
          <p:cNvPr id="67" name="Picture Placeholder 66">
            <a:extLst>
              <a:ext uri="{FF2B5EF4-FFF2-40B4-BE49-F238E27FC236}">
                <a16:creationId xmlns:a16="http://schemas.microsoft.com/office/drawing/2014/main" id="{B7E82830-2BDA-C1CD-9B5B-29958B5A35F1}"/>
              </a:ext>
            </a:extLst>
          </p:cNvPr>
          <p:cNvPicPr>
            <a:picLocks noGrp="1" noChangeAspect="1"/>
          </p:cNvPicPr>
          <p:nvPr>
            <p:ph type="pic" sz="quarter" idx="52"/>
          </p:nvPr>
        </p:nvPicPr>
        <p:blipFill>
          <a:blip r:embed="rId3"/>
          <a:srcRect t="16" b="16"/>
          <a:stretch>
            <a:fillRect/>
          </a:stretch>
        </p:blipFill>
        <p:spPr>
          <a:prstGeom prst="rect">
            <a:avLst/>
          </a:prstGeom>
        </p:spPr>
      </p:pic>
      <p:pic>
        <p:nvPicPr>
          <p:cNvPr id="73" name="Picture Placeholder 72">
            <a:extLst>
              <a:ext uri="{FF2B5EF4-FFF2-40B4-BE49-F238E27FC236}">
                <a16:creationId xmlns:a16="http://schemas.microsoft.com/office/drawing/2014/main" id="{F34F8603-30AE-1E37-28AA-2776551C4098}"/>
              </a:ext>
            </a:extLst>
          </p:cNvPr>
          <p:cNvPicPr>
            <a:picLocks noGrp="1" noChangeAspect="1"/>
          </p:cNvPicPr>
          <p:nvPr>
            <p:ph type="pic" sz="quarter" idx="61"/>
          </p:nvPr>
        </p:nvPicPr>
        <p:blipFill>
          <a:blip r:embed="rId4"/>
          <a:srcRect l="9975" r="9975"/>
          <a:stretch>
            <a:fillRect/>
          </a:stretch>
        </p:blipFill>
        <p:spPr>
          <a:prstGeom prst="rect">
            <a:avLst/>
          </a:prstGeom>
        </p:spPr>
      </p:pic>
      <p:sp>
        <p:nvSpPr>
          <p:cNvPr id="17" name="Text Placeholder 16">
            <a:extLst>
              <a:ext uri="{FF2B5EF4-FFF2-40B4-BE49-F238E27FC236}">
                <a16:creationId xmlns:a16="http://schemas.microsoft.com/office/drawing/2014/main" id="{46B19569-6518-4535-711B-B7A5675EE507}"/>
              </a:ext>
            </a:extLst>
          </p:cNvPr>
          <p:cNvSpPr>
            <a:spLocks noGrp="1"/>
          </p:cNvSpPr>
          <p:nvPr>
            <p:ph type="body" sz="quarter" idx="68"/>
          </p:nvPr>
        </p:nvSpPr>
        <p:spPr/>
        <p:txBody>
          <a:bodyPr anchor="t">
            <a:noAutofit/>
          </a:bodyPr>
          <a:lstStyle/>
          <a:p>
            <a:pPr>
              <a:lnSpc>
                <a:spcPct val="120000"/>
              </a:lnSpc>
            </a:pPr>
            <a:r>
              <a:rPr lang="en-US" sz="3200" b="0" dirty="0">
                <a:hlinkClick r:id="rId5"/>
              </a:rPr>
              <a:t>Portal datos de biodiversidad de Argentina</a:t>
            </a:r>
            <a:endParaRPr lang="en-US" sz="3200" b="0" dirty="0"/>
          </a:p>
        </p:txBody>
      </p:sp>
      <p:sp>
        <p:nvSpPr>
          <p:cNvPr id="62" name="Text Placeholder 61">
            <a:extLst>
              <a:ext uri="{FF2B5EF4-FFF2-40B4-BE49-F238E27FC236}">
                <a16:creationId xmlns:a16="http://schemas.microsoft.com/office/drawing/2014/main" id="{55815B46-BD53-0160-7113-B2F509082CB2}"/>
              </a:ext>
            </a:extLst>
          </p:cNvPr>
          <p:cNvSpPr>
            <a:spLocks noGrp="1"/>
          </p:cNvSpPr>
          <p:nvPr>
            <p:ph type="body" sz="quarter" idx="70"/>
          </p:nvPr>
        </p:nvSpPr>
        <p:spPr/>
        <p:txBody>
          <a:bodyPr anchor="t"/>
          <a:lstStyle/>
          <a:p>
            <a:pPr>
              <a:lnSpc>
                <a:spcPct val="120000"/>
              </a:lnSpc>
            </a:pPr>
            <a:r>
              <a:rPr lang="en-US" sz="3200" b="0" dirty="0">
                <a:hlinkClick r:id="rId6"/>
              </a:rPr>
              <a:t>Swiss Natural History Collections</a:t>
            </a:r>
            <a:endParaRPr lang="en-US" sz="3200" b="0" dirty="0"/>
          </a:p>
        </p:txBody>
      </p:sp>
      <p:sp>
        <p:nvSpPr>
          <p:cNvPr id="64" name="Text Placeholder 63">
            <a:extLst>
              <a:ext uri="{FF2B5EF4-FFF2-40B4-BE49-F238E27FC236}">
                <a16:creationId xmlns:a16="http://schemas.microsoft.com/office/drawing/2014/main" id="{E2F01893-2116-F0DB-7FD7-8ADFC1F4FEF6}"/>
              </a:ext>
            </a:extLst>
          </p:cNvPr>
          <p:cNvSpPr>
            <a:spLocks noGrp="1"/>
          </p:cNvSpPr>
          <p:nvPr>
            <p:ph type="body" sz="quarter" idx="72"/>
          </p:nvPr>
        </p:nvSpPr>
        <p:spPr/>
        <p:txBody>
          <a:bodyPr anchor="t"/>
          <a:lstStyle/>
          <a:p>
            <a:pPr>
              <a:lnSpc>
                <a:spcPct val="120000"/>
              </a:lnSpc>
            </a:pPr>
            <a:r>
              <a:rPr lang="en-US" sz="3200" b="0" dirty="0">
                <a:hlinkClick r:id="rId7"/>
              </a:rPr>
              <a:t>Pacific Biodiversity Information Facility</a:t>
            </a:r>
            <a:endParaRPr lang="en-US" sz="3200" b="0" dirty="0"/>
          </a:p>
        </p:txBody>
      </p:sp>
      <p:sp>
        <p:nvSpPr>
          <p:cNvPr id="66" name="Text Placeholder 65">
            <a:extLst>
              <a:ext uri="{FF2B5EF4-FFF2-40B4-BE49-F238E27FC236}">
                <a16:creationId xmlns:a16="http://schemas.microsoft.com/office/drawing/2014/main" id="{EF40E864-D583-5C53-F26F-339CE4C4D257}"/>
              </a:ext>
            </a:extLst>
          </p:cNvPr>
          <p:cNvSpPr>
            <a:spLocks noGrp="1"/>
          </p:cNvSpPr>
          <p:nvPr>
            <p:ph type="body" sz="quarter" idx="74"/>
          </p:nvPr>
        </p:nvSpPr>
        <p:spPr/>
        <p:txBody>
          <a:bodyPr anchor="t"/>
          <a:lstStyle/>
          <a:p>
            <a:pPr>
              <a:lnSpc>
                <a:spcPct val="120000"/>
              </a:lnSpc>
            </a:pPr>
            <a:r>
              <a:rPr lang="en-US" sz="3200" b="0" dirty="0">
                <a:hlinkClick r:id="rId8"/>
              </a:rPr>
              <a:t>Redbioma</a:t>
            </a:r>
            <a:endParaRPr lang="en-US" sz="3200" b="0" dirty="0"/>
          </a:p>
        </p:txBody>
      </p:sp>
      <p:pic>
        <p:nvPicPr>
          <p:cNvPr id="69" name="Picture Placeholder 68">
            <a:extLst>
              <a:ext uri="{FF2B5EF4-FFF2-40B4-BE49-F238E27FC236}">
                <a16:creationId xmlns:a16="http://schemas.microsoft.com/office/drawing/2014/main" id="{F52D02BA-DAE0-96D7-7635-40CD37CD0B12}"/>
              </a:ext>
            </a:extLst>
          </p:cNvPr>
          <p:cNvPicPr>
            <a:picLocks noGrp="1" noChangeAspect="1"/>
          </p:cNvPicPr>
          <p:nvPr>
            <p:ph type="pic" sz="quarter" idx="55"/>
          </p:nvPr>
        </p:nvPicPr>
        <p:blipFill>
          <a:blip r:embed="rId9"/>
          <a:srcRect l="9975" r="9975"/>
          <a:stretch>
            <a:fillRect/>
          </a:stretch>
        </p:blipFill>
        <p:spPr>
          <a:prstGeom prst="rect">
            <a:avLst/>
          </a:prstGeom>
        </p:spPr>
      </p:pic>
      <p:pic>
        <p:nvPicPr>
          <p:cNvPr id="71" name="Picture Placeholder 70">
            <a:extLst>
              <a:ext uri="{FF2B5EF4-FFF2-40B4-BE49-F238E27FC236}">
                <a16:creationId xmlns:a16="http://schemas.microsoft.com/office/drawing/2014/main" id="{E3ADFD65-E814-C863-D7B3-3318C809B171}"/>
              </a:ext>
            </a:extLst>
          </p:cNvPr>
          <p:cNvPicPr>
            <a:picLocks noGrp="1" noChangeAspect="1"/>
          </p:cNvPicPr>
          <p:nvPr>
            <p:ph type="pic" sz="quarter" idx="58"/>
          </p:nvPr>
        </p:nvPicPr>
        <p:blipFill>
          <a:blip r:embed="rId10"/>
          <a:srcRect l="9975" r="9975"/>
          <a:stretch>
            <a:fillRect/>
          </a:stretch>
        </p:blipFill>
        <p:spPr>
          <a:prstGeom prst="rect">
            <a:avLst/>
          </a:prstGeom>
        </p:spPr>
      </p:pic>
      <p:sp>
        <p:nvSpPr>
          <p:cNvPr id="78" name="Text Placeholder 3">
            <a:extLst>
              <a:ext uri="{FF2B5EF4-FFF2-40B4-BE49-F238E27FC236}">
                <a16:creationId xmlns:a16="http://schemas.microsoft.com/office/drawing/2014/main" id="{310B9957-C0F2-E4EF-36D3-41CB5F21C2F4}"/>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11"/>
              </a:rPr>
              <a:t>gbif.org/hosted-portals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683519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How to apply</a:t>
            </a:r>
          </a:p>
        </p:txBody>
      </p:sp>
      <p:sp>
        <p:nvSpPr>
          <p:cNvPr id="20" name="TextBox 19">
            <a:extLst>
              <a:ext uri="{FF2B5EF4-FFF2-40B4-BE49-F238E27FC236}">
                <a16:creationId xmlns:a16="http://schemas.microsoft.com/office/drawing/2014/main" id="{28E34303-D31C-8F61-47A6-AE6D87D48DB5}"/>
              </a:ext>
            </a:extLst>
          </p:cNvPr>
          <p:cNvSpPr txBox="1"/>
          <p:nvPr/>
        </p:nvSpPr>
        <p:spPr>
          <a:xfrm>
            <a:off x="1092820" y="10174951"/>
            <a:ext cx="10772078" cy="1230337"/>
          </a:xfrm>
          <a:prstGeom prst="rect">
            <a:avLst/>
          </a:prstGeom>
          <a:noFill/>
        </p:spPr>
        <p:txBody>
          <a:bodyPr wrap="square" rtlCol="0">
            <a:spAutoFit/>
          </a:bodyPr>
          <a:lstStyle/>
          <a:p>
            <a:pPr algn="ctr">
              <a:lnSpc>
                <a:spcPct val="120000"/>
              </a:lnSpc>
            </a:pPr>
            <a:r>
              <a:rPr lang="en-US" sz="3200" dirty="0">
                <a:hlinkClick r:id="rId3"/>
              </a:rPr>
              <a:t>Read key terms and processes</a:t>
            </a:r>
          </a:p>
          <a:p>
            <a:pPr algn="ctr">
              <a:lnSpc>
                <a:spcPct val="120000"/>
              </a:lnSpc>
            </a:pPr>
            <a:r>
              <a:rPr lang="en-US" sz="3200" dirty="0">
                <a:hlinkClick r:id="rId3"/>
              </a:rPr>
              <a:t>for hosted portals</a:t>
            </a:r>
            <a:endParaRPr lang="en-US" sz="3200" dirty="0"/>
          </a:p>
        </p:txBody>
      </p:sp>
      <p:sp>
        <p:nvSpPr>
          <p:cNvPr id="21" name="TextBox 20">
            <a:extLst>
              <a:ext uri="{FF2B5EF4-FFF2-40B4-BE49-F238E27FC236}">
                <a16:creationId xmlns:a16="http://schemas.microsoft.com/office/drawing/2014/main" id="{7F8CB619-8992-EBEE-22C2-842850557509}"/>
              </a:ext>
            </a:extLst>
          </p:cNvPr>
          <p:cNvSpPr txBox="1"/>
          <p:nvPr/>
        </p:nvSpPr>
        <p:spPr>
          <a:xfrm>
            <a:off x="12517515" y="10174951"/>
            <a:ext cx="10772078" cy="1230337"/>
          </a:xfrm>
          <a:prstGeom prst="rect">
            <a:avLst/>
          </a:prstGeom>
          <a:noFill/>
        </p:spPr>
        <p:txBody>
          <a:bodyPr wrap="square" rtlCol="0">
            <a:spAutoFit/>
          </a:bodyPr>
          <a:lstStyle/>
          <a:p>
            <a:pPr algn="ctr">
              <a:lnSpc>
                <a:spcPct val="120000"/>
              </a:lnSpc>
            </a:pPr>
            <a:r>
              <a:rPr lang="en-US" sz="3200" dirty="0">
                <a:hlinkClick r:id="rId4"/>
              </a:rPr>
              <a:t>Complete the hosted portal</a:t>
            </a:r>
          </a:p>
          <a:p>
            <a:pPr algn="ctr">
              <a:lnSpc>
                <a:spcPct val="120000"/>
              </a:lnSpc>
            </a:pPr>
            <a:r>
              <a:rPr lang="en-US" sz="3200" dirty="0">
                <a:hlinkClick r:id="rId4"/>
              </a:rPr>
              <a:t>application form</a:t>
            </a:r>
            <a:endParaRPr lang="en-US" sz="3200" dirty="0"/>
          </a:p>
        </p:txBody>
      </p:sp>
      <p:pic>
        <p:nvPicPr>
          <p:cNvPr id="12" name="Picture 11">
            <a:extLst>
              <a:ext uri="{FF2B5EF4-FFF2-40B4-BE49-F238E27FC236}">
                <a16:creationId xmlns:a16="http://schemas.microsoft.com/office/drawing/2014/main" id="{9F9248D4-4DDA-ECEA-B90D-0D69F35FC9A1}"/>
              </a:ext>
            </a:extLst>
          </p:cNvPr>
          <p:cNvPicPr>
            <a:picLocks noChangeAspect="1"/>
          </p:cNvPicPr>
          <p:nvPr/>
        </p:nvPicPr>
        <p:blipFill>
          <a:blip r:embed="rId5"/>
          <a:stretch>
            <a:fillRect/>
          </a:stretch>
        </p:blipFill>
        <p:spPr>
          <a:xfrm>
            <a:off x="2537618" y="3257550"/>
            <a:ext cx="7786687" cy="6229350"/>
          </a:xfrm>
          <a:prstGeom prst="rect">
            <a:avLst/>
          </a:prstGeom>
        </p:spPr>
      </p:pic>
      <p:pic>
        <p:nvPicPr>
          <p:cNvPr id="13" name="Picture 12">
            <a:extLst>
              <a:ext uri="{FF2B5EF4-FFF2-40B4-BE49-F238E27FC236}">
                <a16:creationId xmlns:a16="http://schemas.microsoft.com/office/drawing/2014/main" id="{CA1D5E52-01E2-B8B9-1780-59567A6391F7}"/>
              </a:ext>
            </a:extLst>
          </p:cNvPr>
          <p:cNvPicPr>
            <a:picLocks noChangeAspect="1"/>
          </p:cNvPicPr>
          <p:nvPr/>
        </p:nvPicPr>
        <p:blipFill>
          <a:blip r:embed="rId6"/>
          <a:stretch>
            <a:fillRect/>
          </a:stretch>
        </p:blipFill>
        <p:spPr>
          <a:xfrm>
            <a:off x="14087924" y="3281402"/>
            <a:ext cx="7756871" cy="6205497"/>
          </a:xfrm>
          <a:prstGeom prst="rect">
            <a:avLst/>
          </a:prstGeom>
        </p:spPr>
      </p:pic>
      <p:sp>
        <p:nvSpPr>
          <p:cNvPr id="14" name="Text Placeholder 3">
            <a:extLst>
              <a:ext uri="{FF2B5EF4-FFF2-40B4-BE49-F238E27FC236}">
                <a16:creationId xmlns:a16="http://schemas.microsoft.com/office/drawing/2014/main" id="{608513A0-1DAB-E500-2F5C-85539BBEBB4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rPr>
              <a:t>gbif.org/hosted-portals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4112657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Agreements and terms of use</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a:xfrm>
            <a:off x="6789838" y="8474927"/>
            <a:ext cx="5022850" cy="3080486"/>
          </a:xfrm>
        </p:spPr>
        <p:txBody>
          <a:bodyPr>
            <a:normAutofit/>
          </a:bodyPr>
          <a:lstStyle/>
          <a:p>
            <a:r>
              <a:rPr lang="en-US" dirty="0">
                <a:hlinkClick r:id="rId3"/>
              </a:rPr>
              <a:t>Hosted portal service agreement</a:t>
            </a:r>
            <a:endParaRPr lang="en-US"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a:xfrm>
            <a:off x="1038225" y="8474927"/>
            <a:ext cx="5022850" cy="3080486"/>
          </a:xfrm>
        </p:spPr>
        <p:txBody>
          <a:bodyPr>
            <a:normAutofit/>
          </a:bodyPr>
          <a:lstStyle/>
          <a:p>
            <a:r>
              <a:rPr lang="en-US" dirty="0">
                <a:hlinkClick r:id="rId4"/>
              </a:rPr>
              <a:t>Key terms and processes for hosted portals</a:t>
            </a:r>
            <a:endParaRPr lang="en-US"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a:xfrm>
            <a:off x="18328695" y="8474927"/>
            <a:ext cx="5022850" cy="3080486"/>
          </a:xfrm>
        </p:spPr>
        <p:txBody>
          <a:bodyPr>
            <a:normAutofit/>
          </a:bodyPr>
          <a:lstStyle/>
          <a:p>
            <a:r>
              <a:rPr lang="en-US" dirty="0">
                <a:hlinkClick r:id="rId5"/>
              </a:rPr>
              <a:t>GBIF data user agreement</a:t>
            </a:r>
            <a:endParaRPr lang="en-US"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a:xfrm>
            <a:off x="12577082" y="8474927"/>
            <a:ext cx="5022850" cy="3080486"/>
          </a:xfrm>
        </p:spPr>
        <p:txBody>
          <a:bodyPr>
            <a:normAutofit/>
          </a:bodyPr>
          <a:lstStyle/>
          <a:p>
            <a:r>
              <a:rPr lang="en-US" dirty="0">
                <a:hlinkClick r:id="rId6"/>
              </a:rPr>
              <a:t>GBIF data processing agreement</a:t>
            </a:r>
            <a:endParaRPr lang="en-US" dirty="0"/>
          </a:p>
        </p:txBody>
      </p:sp>
      <p:pic>
        <p:nvPicPr>
          <p:cNvPr id="6" name="Picture Placeholder 5">
            <a:extLst>
              <a:ext uri="{FF2B5EF4-FFF2-40B4-BE49-F238E27FC236}">
                <a16:creationId xmlns:a16="http://schemas.microsoft.com/office/drawing/2014/main" id="{72C28926-47CC-7C2A-AFF7-A798ECDB70F3}"/>
              </a:ext>
            </a:extLst>
          </p:cNvPr>
          <p:cNvPicPr>
            <a:picLocks noGrp="1" noChangeAspect="1"/>
          </p:cNvPicPr>
          <p:nvPr>
            <p:ph type="pic" sz="quarter" idx="13"/>
          </p:nvPr>
        </p:nvPicPr>
        <p:blipFill>
          <a:blip r:embed="rId7"/>
          <a:srcRect t="-491" b="-2761"/>
          <a:stretch>
            <a:fillRect/>
          </a:stretch>
        </p:blipFill>
        <p:spPr>
          <a:xfrm>
            <a:off x="1066700" y="3263898"/>
            <a:ext cx="5004000" cy="4133852"/>
          </a:xfrm>
          <a:prstGeom prst="rect">
            <a:avLst/>
          </a:prstGeom>
        </p:spPr>
      </p:pic>
      <p:pic>
        <p:nvPicPr>
          <p:cNvPr id="10" name="Picture Placeholder 9">
            <a:extLst>
              <a:ext uri="{FF2B5EF4-FFF2-40B4-BE49-F238E27FC236}">
                <a16:creationId xmlns:a16="http://schemas.microsoft.com/office/drawing/2014/main" id="{BDF45ABC-FDA3-A67A-31B0-62B38826217E}"/>
              </a:ext>
            </a:extLst>
          </p:cNvPr>
          <p:cNvPicPr>
            <a:picLocks noGrp="1" noChangeAspect="1"/>
          </p:cNvPicPr>
          <p:nvPr>
            <p:ph type="pic" sz="quarter" idx="18"/>
          </p:nvPr>
        </p:nvPicPr>
        <p:blipFill>
          <a:blip r:embed="rId8"/>
          <a:srcRect t="611" b="-3419"/>
          <a:stretch>
            <a:fillRect/>
          </a:stretch>
        </p:blipFill>
        <p:spPr>
          <a:xfrm>
            <a:off x="6808688" y="3283574"/>
            <a:ext cx="5004000" cy="4114176"/>
          </a:xfrm>
          <a:prstGeom prst="rect">
            <a:avLst/>
          </a:prstGeom>
        </p:spPr>
      </p:pic>
      <p:pic>
        <p:nvPicPr>
          <p:cNvPr id="23" name="Picture Placeholder 22">
            <a:extLst>
              <a:ext uri="{FF2B5EF4-FFF2-40B4-BE49-F238E27FC236}">
                <a16:creationId xmlns:a16="http://schemas.microsoft.com/office/drawing/2014/main" id="{EAB08516-2F70-52A0-6371-EB06B668292A}"/>
              </a:ext>
            </a:extLst>
          </p:cNvPr>
          <p:cNvPicPr>
            <a:picLocks noGrp="1" noChangeAspect="1"/>
          </p:cNvPicPr>
          <p:nvPr>
            <p:ph type="pic" sz="quarter" idx="20"/>
          </p:nvPr>
        </p:nvPicPr>
        <p:blipFill>
          <a:blip r:embed="rId9"/>
          <a:srcRect t="-491" b="-2269"/>
          <a:stretch>
            <a:fillRect/>
          </a:stretch>
        </p:blipFill>
        <p:spPr>
          <a:xfrm>
            <a:off x="12584171" y="3263898"/>
            <a:ext cx="5004000" cy="4114175"/>
          </a:xfrm>
          <a:prstGeom prst="rect">
            <a:avLst/>
          </a:prstGeom>
        </p:spPr>
      </p:pic>
      <p:pic>
        <p:nvPicPr>
          <p:cNvPr id="27" name="Picture Placeholder 26">
            <a:extLst>
              <a:ext uri="{FF2B5EF4-FFF2-40B4-BE49-F238E27FC236}">
                <a16:creationId xmlns:a16="http://schemas.microsoft.com/office/drawing/2014/main" id="{8E18D2DB-C55D-7CF2-9FA1-BFBE1B0FB1BB}"/>
              </a:ext>
            </a:extLst>
          </p:cNvPr>
          <p:cNvPicPr>
            <a:picLocks noGrp="1" noChangeAspect="1"/>
          </p:cNvPicPr>
          <p:nvPr>
            <p:ph type="pic" sz="quarter" idx="22"/>
          </p:nvPr>
        </p:nvPicPr>
        <p:blipFill>
          <a:blip r:embed="rId10"/>
          <a:srcRect t="-491" b="-2269"/>
          <a:stretch>
            <a:fillRect/>
          </a:stretch>
        </p:blipFill>
        <p:spPr>
          <a:xfrm>
            <a:off x="18311713" y="3263899"/>
            <a:ext cx="5004000" cy="4114174"/>
          </a:xfrm>
          <a:prstGeom prst="rect">
            <a:avLst/>
          </a:prstGeom>
        </p:spPr>
      </p:pic>
      <p:sp>
        <p:nvSpPr>
          <p:cNvPr id="28" name="Text Placeholder 3">
            <a:extLst>
              <a:ext uri="{FF2B5EF4-FFF2-40B4-BE49-F238E27FC236}">
                <a16:creationId xmlns:a16="http://schemas.microsoft.com/office/drawing/2014/main" id="{07E5D4FD-FBFF-94C7-DB8F-AACC898F92A9}"/>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11"/>
              </a:rPr>
              <a:t>gbif.org/hosted-portals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23839919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Tema de Office</Template>
  <TotalTime>4026</TotalTime>
  <Words>418</Words>
  <Application>Microsoft Macintosh PowerPoint</Application>
  <PresentationFormat>Custom</PresentationFormat>
  <Paragraphs>67</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Rubik Medium</vt:lpstr>
      <vt:lpstr>Bitter</vt:lpstr>
      <vt:lpstr>Rubik SemiBold</vt:lpstr>
      <vt:lpstr>Rubik</vt:lpstr>
      <vt:lpstr>Bitter SemiBold</vt:lpstr>
      <vt:lpstr>Arial</vt:lpstr>
      <vt:lpstr>Tema de Office</vt:lpstr>
      <vt:lpstr>PowerPoint Presentation</vt:lpstr>
      <vt:lpstr>Hosted Portals programme</vt:lpstr>
      <vt:lpstr>Hosted Portals programme</vt:lpstr>
      <vt:lpstr>What is a hosted portal?</vt:lpstr>
      <vt:lpstr>Who is it for?</vt:lpstr>
      <vt:lpstr>How to apply</vt:lpstr>
      <vt:lpstr>Featured hosted portals</vt:lpstr>
      <vt:lpstr>How to apply</vt:lpstr>
      <vt:lpstr>Agreements and terms of use</vt:lpstr>
      <vt:lpstr>Hosted Portals programme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37</cp:revision>
  <dcterms:created xsi:type="dcterms:W3CDTF">2025-06-24T13:49:25Z</dcterms:created>
  <dcterms:modified xsi:type="dcterms:W3CDTF">2026-02-04T12:15:00Z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